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png!sw800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45" r:id="rId1"/>
  </p:sldMasterIdLst>
  <p:sldIdLst>
    <p:sldId id="286" r:id="rId2"/>
    <p:sldId id="259" r:id="rId3"/>
    <p:sldId id="302" r:id="rId4"/>
    <p:sldId id="287" r:id="rId5"/>
    <p:sldId id="303" r:id="rId6"/>
    <p:sldId id="292" r:id="rId7"/>
    <p:sldId id="288" r:id="rId8"/>
    <p:sldId id="300" r:id="rId9"/>
    <p:sldId id="289" r:id="rId10"/>
    <p:sldId id="290" r:id="rId11"/>
    <p:sldId id="298" r:id="rId12"/>
    <p:sldId id="299" r:id="rId13"/>
    <p:sldId id="293" r:id="rId14"/>
    <p:sldId id="291" r:id="rId15"/>
    <p:sldId id="294" r:id="rId16"/>
    <p:sldId id="295" r:id="rId17"/>
    <p:sldId id="301" r:id="rId18"/>
    <p:sldId id="257" r:id="rId19"/>
    <p:sldId id="296" r:id="rId20"/>
    <p:sldId id="297" r:id="rId21"/>
    <p:sldId id="262" r:id="rId22"/>
    <p:sldId id="263" r:id="rId23"/>
    <p:sldId id="269" r:id="rId24"/>
    <p:sldId id="270" r:id="rId25"/>
    <p:sldId id="267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56"/>
    <a:srgbClr val="FFFFFF"/>
    <a:srgbClr val="FFB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7"/>
    <p:restoredTop sz="94667"/>
  </p:normalViewPr>
  <p:slideViewPr>
    <p:cSldViewPr snapToGrid="0">
      <p:cViewPr varScale="1">
        <p:scale>
          <a:sx n="150" d="100"/>
          <a:sy n="150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345 Climate-Related Emergencies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00-AD48-90A9-CFBB194FFFC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00-AD48-90A9-CFBB194FFF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00-AD48-90A9-CFBB194FFF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00-AD48-90A9-CFBB194FFFC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00-AD48-90A9-CFBB194FFFC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800-AD48-90A9-CFBB194FFFC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800-AD48-90A9-CFBB194FFFC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800-AD48-90A9-CFBB194FFFC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800-AD48-90A9-CFBB194FFFC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800-AD48-90A9-CFBB194FFFC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Allagamenti</c:v>
                </c:pt>
                <c:pt idx="1">
                  <c:v>Vento</c:v>
                </c:pt>
                <c:pt idx="2">
                  <c:v>Esondazioni</c:v>
                </c:pt>
                <c:pt idx="3">
                  <c:v>Siccità</c:v>
                </c:pt>
                <c:pt idx="4">
                  <c:v>Grandine</c:v>
                </c:pt>
                <c:pt idx="5">
                  <c:v>Frane</c:v>
                </c:pt>
                <c:pt idx="6">
                  <c:v>Infrastrutture</c:v>
                </c:pt>
                <c:pt idx="7">
                  <c:v>Mareggiate</c:v>
                </c:pt>
                <c:pt idx="8">
                  <c:v>Danneggimento patrimonio</c:v>
                </c:pt>
                <c:pt idx="9">
                  <c:v>Temperature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134</c:v>
                </c:pt>
                <c:pt idx="1">
                  <c:v>62</c:v>
                </c:pt>
                <c:pt idx="2">
                  <c:v>46</c:v>
                </c:pt>
                <c:pt idx="3">
                  <c:v>34</c:v>
                </c:pt>
                <c:pt idx="4">
                  <c:v>30</c:v>
                </c:pt>
                <c:pt idx="5">
                  <c:v>19</c:v>
                </c:pt>
                <c:pt idx="6">
                  <c:v>9</c:v>
                </c:pt>
                <c:pt idx="7">
                  <c:v>8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6-5A4F-8BA1-0A00A2FDBB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1937-0ABC-054D-726E-BC127A9F1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28E6F-2C83-BDEC-E4EB-F6FD7DC96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3C2C6-F8C2-B389-5496-0A69565A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E6310-DCDA-AFDE-B5AF-8BA6735E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B854-C5CD-C479-7894-A8CC1F2E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0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F51A-1103-5E4B-DDCB-76D510AB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F4AF7-A007-E0B0-A0E9-5A0A90F76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6804E-356D-36F4-5CB3-FB22C3C1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921EC-152F-F34C-8F47-DE595D84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8941-3CA3-8182-F2BF-84C70C62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0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62D72-AE32-CF1E-FB26-AF7F5C51A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89E8A-8D53-11E5-8AFD-E322000B2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01AFB-983F-754C-B167-CD0695ED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E7376-6FC5-37E8-E564-B7DB96E3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1AED9-50A2-6D2D-4F58-EEF2167D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6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2EF2-AD6F-0BA9-3F09-5E62566D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6121-45A1-1D10-9F1C-6D044244E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89E65-9427-CE4D-32D1-98F77251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DBBAC-E161-DF46-6ECA-AE1FFF26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C7F7B-B41C-F2D6-70FE-9A406AB7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DC2C-5932-36FC-FC5E-A91937E6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7CE6A-0F9D-FF8A-677B-3DA187266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71F3C-63E9-0FB8-89A1-4ED09D25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1F6ED-88EC-F71C-FF64-3E279A99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6A5A4-2A25-9A41-7413-16B21F74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8BFD-A103-474E-4303-E10F4097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74C46-B30F-44A4-B24F-B02FFDFCB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438BB-E430-8E06-6ABF-DB93C0E85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FEAA9-E88E-110A-EA31-09CD6D97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0EF69-82FC-BE1B-11A2-11837D5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3E8B9-27BC-B13B-FAB3-31804C7B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6B94-0872-23D5-969C-8086C125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91796-14A8-6538-DD1C-EA2E73E3F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121F-DAC0-2ABF-CAF3-446826B00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79D39-A6F4-CAAE-6E17-D564171D4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7C495-2201-09D5-3702-4D1E930E3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94FB4-E103-A412-25C2-3919C76C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93153-84C3-F6B9-7FEE-1500BEBB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AF0D5-4D3E-F054-1CE8-2B2FBBDB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357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B627-A324-6135-1559-DF147E20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714F2-A919-4E6D-2164-600C6ABA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513C5-3178-58CC-354B-A6BC66F2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552B5-B102-9029-DB6F-2A412F3F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8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B9D0C-8E53-AAA8-1B51-CA2BE8CF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9E002-7996-BF69-95E3-9C9BEDFF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65917-41B8-BE58-66CC-A0611D82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6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FAD5-CBB6-B02F-0068-82C5AC03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EC620-91A0-F126-416D-1424AA13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4275B-2176-61B4-673E-4E5B94281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8E674-9E6A-50B9-E876-45D58413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3FED6-820F-CFC1-F54A-34420F95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E81A5-6AD6-505F-78D8-3AC04A0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6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79ED-D974-2402-01FC-C6F80D9E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B5CBBB-639E-CE69-9438-7AD988BA1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B7B58-7ED2-5795-201C-AC44D9DF0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72547-7DCF-4B2C-6B44-9BC2ADE6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62E7B-10E9-13B6-B666-6B492889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C4B77-D06C-0202-1FA7-1A65A2890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232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B9142-77B0-8E0E-8C08-BE99FE7F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92F3F-D42C-09F9-FA56-988B72D4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6C12A-F563-BFD8-0EDD-BEA52538C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95186-1076-8F4E-6B8A-52A513AF7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00342-8972-A3AA-0898-6E0E2F411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6" r:id="rId1"/>
    <p:sldLayoutId id="2147485047" r:id="rId2"/>
    <p:sldLayoutId id="2147485048" r:id="rId3"/>
    <p:sldLayoutId id="2147485049" r:id="rId4"/>
    <p:sldLayoutId id="2147485050" r:id="rId5"/>
    <p:sldLayoutId id="2147485051" r:id="rId6"/>
    <p:sldLayoutId id="2147485052" r:id="rId7"/>
    <p:sldLayoutId id="2147485053" r:id="rId8"/>
    <p:sldLayoutId id="2147485054" r:id="rId9"/>
    <p:sldLayoutId id="2147485055" r:id="rId10"/>
    <p:sldLayoutId id="21474850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Relationship Id="rId9" Type="http://schemas.openxmlformats.org/officeDocument/2006/relationships/image" Target="../media/image3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svg"/><Relationship Id="rId3" Type="http://schemas.openxmlformats.org/officeDocument/2006/relationships/image" Target="../media/image39.png!sw800"/><Relationship Id="rId7" Type="http://schemas.openxmlformats.org/officeDocument/2006/relationships/image" Target="../media/image42.gif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0D99D-0C52-6360-F7A7-27892ADF7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07425-7F7C-CB75-43A6-98C1A1D20803}"/>
              </a:ext>
            </a:extLst>
          </p:cNvPr>
          <p:cNvSpPr txBox="1"/>
          <p:nvPr/>
        </p:nvSpPr>
        <p:spPr>
          <a:xfrm>
            <a:off x="1296646" y="4707686"/>
            <a:ext cx="959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ADVANCED INTEGRATED RESPONSE &amp; AID ASSISTANT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E7A8B-3DE0-F555-0B56-EB55EAE24B01}"/>
              </a:ext>
            </a:extLst>
          </p:cNvPr>
          <p:cNvSpPr txBox="1"/>
          <p:nvPr/>
        </p:nvSpPr>
        <p:spPr>
          <a:xfrm>
            <a:off x="914396" y="5649015"/>
            <a:ext cx="1036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Rapid response for any emergency, anywhere</a:t>
            </a:r>
          </a:p>
        </p:txBody>
      </p:sp>
      <p:pic>
        <p:nvPicPr>
          <p:cNvPr id="3" name="Picture 2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08DD81C1-5529-D6EC-4BD2-A9DBDD3A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958" y="729474"/>
            <a:ext cx="3570084" cy="36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7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8DFA5-74EE-9AA8-C5A1-1681A5C2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F0A1C6-FF53-57B3-F711-3F283E64A4A7}"/>
              </a:ext>
            </a:extLst>
          </p:cNvPr>
          <p:cNvSpPr txBox="1"/>
          <p:nvPr/>
        </p:nvSpPr>
        <p:spPr>
          <a:xfrm>
            <a:off x="1546884" y="321016"/>
            <a:ext cx="9392517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Existing Emergency and Satellite Services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black cell phone with a button&#10;&#10;AI-generated content may be incorrect.">
            <a:extLst>
              <a:ext uri="{FF2B5EF4-FFF2-40B4-BE49-F238E27FC236}">
                <a16:creationId xmlns:a16="http://schemas.microsoft.com/office/drawing/2014/main" id="{A6CD1981-9B3E-4356-B449-D49ED76E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452" y="1906959"/>
            <a:ext cx="2547600" cy="2371532"/>
          </a:xfrm>
          <a:prstGeom prst="rect">
            <a:avLst/>
          </a:prstGeom>
        </p:spPr>
      </p:pic>
      <p:pic>
        <p:nvPicPr>
          <p:cNvPr id="9" name="Picture 8" descr="A black square device with a red square button&#10;&#10;AI-generated content may be incorrect.">
            <a:extLst>
              <a:ext uri="{FF2B5EF4-FFF2-40B4-BE49-F238E27FC236}">
                <a16:creationId xmlns:a16="http://schemas.microsoft.com/office/drawing/2014/main" id="{D6E3F694-3D0A-A32F-AAF4-46987B500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74" y="1919643"/>
            <a:ext cx="2682953" cy="2346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5155D1-26E0-0F76-4443-24C81000D8A0}"/>
              </a:ext>
            </a:extLst>
          </p:cNvPr>
          <p:cNvSpPr txBox="1"/>
          <p:nvPr/>
        </p:nvSpPr>
        <p:spPr>
          <a:xfrm>
            <a:off x="600357" y="4382703"/>
            <a:ext cx="54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BEGHELLI “SALVALAVITA” POCKET &amp; PHONE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A8280-8422-1A8C-8C74-35F75E700191}"/>
              </a:ext>
            </a:extLst>
          </p:cNvPr>
          <p:cNvSpPr txBox="1"/>
          <p:nvPr/>
        </p:nvSpPr>
        <p:spPr>
          <a:xfrm>
            <a:off x="2148117" y="5583386"/>
            <a:ext cx="789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SYSTEM INTEGRATION OPPORTUNITIES</a:t>
            </a:r>
          </a:p>
        </p:txBody>
      </p:sp>
      <p:pic>
        <p:nvPicPr>
          <p:cNvPr id="15" name="Picture 14" descr="A red and black gps device&#10;&#10;AI-generated content may be incorrect.">
            <a:extLst>
              <a:ext uri="{FF2B5EF4-FFF2-40B4-BE49-F238E27FC236}">
                <a16:creationId xmlns:a16="http://schemas.microsoft.com/office/drawing/2014/main" id="{FE897AE3-50CB-0452-9E4F-A692C06DD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541" y="2000727"/>
            <a:ext cx="2214286" cy="22142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D58713-4363-7C5A-EEA9-E31C0F9884C2}"/>
              </a:ext>
            </a:extLst>
          </p:cNvPr>
          <p:cNvSpPr txBox="1"/>
          <p:nvPr/>
        </p:nvSpPr>
        <p:spPr>
          <a:xfrm>
            <a:off x="6935369" y="4374719"/>
            <a:ext cx="3966344" cy="37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GARMIN FORERUNNER &amp; INREACH</a:t>
            </a:r>
          </a:p>
        </p:txBody>
      </p:sp>
      <p:pic>
        <p:nvPicPr>
          <p:cNvPr id="23" name="Picture 22" descr="A blue watch with a round screen&#10;&#10;AI-generated content may be incorrect.">
            <a:extLst>
              <a:ext uri="{FF2B5EF4-FFF2-40B4-BE49-F238E27FC236}">
                <a16:creationId xmlns:a16="http://schemas.microsoft.com/office/drawing/2014/main" id="{2AB9B8CE-D864-D559-0BF1-6A8B41B91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527" y="1999446"/>
            <a:ext cx="2214286" cy="2214286"/>
          </a:xfrm>
          <a:prstGeom prst="rect">
            <a:avLst/>
          </a:prstGeom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E315DBAB-E989-AF65-534D-68AF285F9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7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6E456-DF2E-84A5-6D6B-D0219E08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B90518-3117-31C9-9882-E4F1EADA6BDF}"/>
              </a:ext>
            </a:extLst>
          </p:cNvPr>
          <p:cNvSpPr txBox="1"/>
          <p:nvPr/>
        </p:nvSpPr>
        <p:spPr>
          <a:xfrm>
            <a:off x="2151645" y="268411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Architecture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black and white brain with a square in the middle&#10;&#10;AI-generated content may be incorrect.">
            <a:extLst>
              <a:ext uri="{FF2B5EF4-FFF2-40B4-BE49-F238E27FC236}">
                <a16:creationId xmlns:a16="http://schemas.microsoft.com/office/drawing/2014/main" id="{F88D541C-534A-C2C4-3ECD-EE1024E5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53" y="2662339"/>
            <a:ext cx="1589141" cy="158914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A67C8E-025B-D4AD-EF2D-887941EE975D}"/>
              </a:ext>
            </a:extLst>
          </p:cNvPr>
          <p:cNvGrpSpPr/>
          <p:nvPr/>
        </p:nvGrpSpPr>
        <p:grpSpPr>
          <a:xfrm>
            <a:off x="2220500" y="3996786"/>
            <a:ext cx="1433240" cy="1441671"/>
            <a:chOff x="7957776" y="4180856"/>
            <a:chExt cx="1273286" cy="1280776"/>
          </a:xfrm>
        </p:grpSpPr>
        <p:pic>
          <p:nvPicPr>
            <p:cNvPr id="11" name="Picture 10" descr="A satellite with a yellow antenna&#10;&#10;AI-generated content may be incorrect.">
              <a:extLst>
                <a:ext uri="{FF2B5EF4-FFF2-40B4-BE49-F238E27FC236}">
                  <a16:creationId xmlns:a16="http://schemas.microsoft.com/office/drawing/2014/main" id="{F913D98C-9AA9-1128-D002-BC6DED5A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7776" y="4180856"/>
              <a:ext cx="1273286" cy="1280776"/>
            </a:xfrm>
            <a:prstGeom prst="rect">
              <a:avLst/>
            </a:prstGeom>
          </p:spPr>
        </p:pic>
        <p:pic>
          <p:nvPicPr>
            <p:cNvPr id="5" name="Picture 4" descr="A logo of a company&#10;&#10;AI-generated content may be incorrect.">
              <a:extLst>
                <a:ext uri="{FF2B5EF4-FFF2-40B4-BE49-F238E27FC236}">
                  <a16:creationId xmlns:a16="http://schemas.microsoft.com/office/drawing/2014/main" id="{2B794753-5A2D-25FB-1027-45D95D8E2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1365"/>
            <a:stretch>
              <a:fillRect/>
            </a:stretch>
          </p:blipFill>
          <p:spPr>
            <a:xfrm>
              <a:off x="8750630" y="5249532"/>
              <a:ext cx="480432" cy="212099"/>
            </a:xfrm>
            <a:prstGeom prst="rect">
              <a:avLst/>
            </a:prstGeom>
          </p:spPr>
        </p:pic>
      </p:grpSp>
      <p:pic>
        <p:nvPicPr>
          <p:cNvPr id="19" name="Picture 18" descr="A black and white circle with a pin in it&#10;&#10;AI-generated content may be incorrect.">
            <a:extLst>
              <a:ext uri="{FF2B5EF4-FFF2-40B4-BE49-F238E27FC236}">
                <a16:creationId xmlns:a16="http://schemas.microsoft.com/office/drawing/2014/main" id="{ED7B76A0-CC90-C192-317C-BE4BFCA09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788" y="1726588"/>
            <a:ext cx="1433241" cy="1433241"/>
          </a:xfrm>
          <a:prstGeom prst="rect">
            <a:avLst/>
          </a:prstGeom>
        </p:spPr>
      </p:pic>
      <p:pic>
        <p:nvPicPr>
          <p:cNvPr id="23" name="Picture 22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B256E433-8759-7BBB-5D85-ACA1405C3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8107" y="1776721"/>
            <a:ext cx="1453716" cy="1383108"/>
          </a:xfrm>
          <a:prstGeom prst="rect">
            <a:avLst/>
          </a:prstGeom>
        </p:spPr>
      </p:pic>
      <p:pic>
        <p:nvPicPr>
          <p:cNvPr id="25" name="Picture 24" descr="A black and white logo&#10;&#10;AI-generated content may be incorrect.">
            <a:extLst>
              <a:ext uri="{FF2B5EF4-FFF2-40B4-BE49-F238E27FC236}">
                <a16:creationId xmlns:a16="http://schemas.microsoft.com/office/drawing/2014/main" id="{6F7DD1F5-8576-207B-1453-499333B6C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487" y="3941091"/>
            <a:ext cx="1500336" cy="1500336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B85CBBFE-9569-1EBE-0A58-677CACD5D7B0}"/>
              </a:ext>
            </a:extLst>
          </p:cNvPr>
          <p:cNvSpPr/>
          <p:nvPr/>
        </p:nvSpPr>
        <p:spPr>
          <a:xfrm rot="1323385">
            <a:off x="3896865" y="2622809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0B8ACA6-B1B8-C50A-1470-AFE98DDED4D0}"/>
              </a:ext>
            </a:extLst>
          </p:cNvPr>
          <p:cNvSpPr/>
          <p:nvPr/>
        </p:nvSpPr>
        <p:spPr>
          <a:xfrm rot="1323385">
            <a:off x="7052118" y="4059399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F666ADA-69A4-E27E-72B6-D1947F4A223E}"/>
              </a:ext>
            </a:extLst>
          </p:cNvPr>
          <p:cNvSpPr/>
          <p:nvPr/>
        </p:nvSpPr>
        <p:spPr>
          <a:xfrm rot="20389028">
            <a:off x="3895788" y="3970565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2B23A23-5C70-4E89-9BE7-D0E92E008EAC}"/>
              </a:ext>
            </a:extLst>
          </p:cNvPr>
          <p:cNvSpPr/>
          <p:nvPr/>
        </p:nvSpPr>
        <p:spPr>
          <a:xfrm rot="20389028">
            <a:off x="7053195" y="2622809"/>
            <a:ext cx="1185863" cy="528638"/>
          </a:xfrm>
          <a:prstGeom prst="rightArrow">
            <a:avLst/>
          </a:prstGeom>
          <a:solidFill>
            <a:srgbClr val="FF4B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1058DAF2-A1CC-1519-FB5F-9F0F19452B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6E456-DF2E-84A5-6D6B-D0219E08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B90518-3117-31C9-9882-E4F1EADA6BDF}"/>
              </a:ext>
            </a:extLst>
          </p:cNvPr>
          <p:cNvSpPr txBox="1"/>
          <p:nvPr/>
        </p:nvSpPr>
        <p:spPr>
          <a:xfrm>
            <a:off x="2151645" y="268411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Data-Enhanced Path Finding Algorithm</a:t>
            </a:r>
          </a:p>
        </p:txBody>
      </p:sp>
      <p:pic>
        <p:nvPicPr>
          <p:cNvPr id="3" name="Picture 2" descr="A black and white brain with a square in the middle&#10;&#10;AI-generated content may be incorrect.">
            <a:extLst>
              <a:ext uri="{FF2B5EF4-FFF2-40B4-BE49-F238E27FC236}">
                <a16:creationId xmlns:a16="http://schemas.microsoft.com/office/drawing/2014/main" id="{F88D541C-534A-C2C4-3ECD-EE1024E5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221" y="3098119"/>
            <a:ext cx="1273285" cy="12732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A67C8E-025B-D4AD-EF2D-887941EE975D}"/>
              </a:ext>
            </a:extLst>
          </p:cNvPr>
          <p:cNvGrpSpPr/>
          <p:nvPr/>
        </p:nvGrpSpPr>
        <p:grpSpPr>
          <a:xfrm>
            <a:off x="2878920" y="4018161"/>
            <a:ext cx="1273286" cy="1280776"/>
            <a:chOff x="7957776" y="4180856"/>
            <a:chExt cx="1273286" cy="1280776"/>
          </a:xfrm>
        </p:grpSpPr>
        <p:pic>
          <p:nvPicPr>
            <p:cNvPr id="11" name="Picture 10" descr="A satellite with a yellow antenna&#10;&#10;AI-generated content may be incorrect.">
              <a:extLst>
                <a:ext uri="{FF2B5EF4-FFF2-40B4-BE49-F238E27FC236}">
                  <a16:creationId xmlns:a16="http://schemas.microsoft.com/office/drawing/2014/main" id="{F913D98C-9AA9-1128-D002-BC6DED5A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7776" y="4180856"/>
              <a:ext cx="1273286" cy="1280776"/>
            </a:xfrm>
            <a:prstGeom prst="rect">
              <a:avLst/>
            </a:prstGeom>
          </p:spPr>
        </p:pic>
        <p:pic>
          <p:nvPicPr>
            <p:cNvPr id="5" name="Picture 4" descr="A logo of a company&#10;&#10;AI-generated content may be incorrect.">
              <a:extLst>
                <a:ext uri="{FF2B5EF4-FFF2-40B4-BE49-F238E27FC236}">
                  <a16:creationId xmlns:a16="http://schemas.microsoft.com/office/drawing/2014/main" id="{2B794753-5A2D-25FB-1027-45D95D8E2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1365"/>
            <a:stretch>
              <a:fillRect/>
            </a:stretch>
          </p:blipFill>
          <p:spPr>
            <a:xfrm>
              <a:off x="8750630" y="5249532"/>
              <a:ext cx="480432" cy="212099"/>
            </a:xfrm>
            <a:prstGeom prst="rect">
              <a:avLst/>
            </a:prstGeom>
          </p:spPr>
        </p:pic>
      </p:grpSp>
      <p:pic>
        <p:nvPicPr>
          <p:cNvPr id="13" name="Picture 12" descr="A black and white cell phone&#10;&#10;AI-generated content may be incorrect.">
            <a:extLst>
              <a:ext uri="{FF2B5EF4-FFF2-40B4-BE49-F238E27FC236}">
                <a16:creationId xmlns:a16="http://schemas.microsoft.com/office/drawing/2014/main" id="{F212C5D3-127F-4B19-8083-922F60FB4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493" y="1291584"/>
            <a:ext cx="1195013" cy="1195013"/>
          </a:xfrm>
          <a:prstGeom prst="rect">
            <a:avLst/>
          </a:prstGeom>
        </p:spPr>
      </p:pic>
      <p:pic>
        <p:nvPicPr>
          <p:cNvPr id="19" name="Picture 18" descr="A black and white circle with a pin in it&#10;&#10;AI-generated content may be incorrect.">
            <a:extLst>
              <a:ext uri="{FF2B5EF4-FFF2-40B4-BE49-F238E27FC236}">
                <a16:creationId xmlns:a16="http://schemas.microsoft.com/office/drawing/2014/main" id="{ED7B76A0-CC90-C192-317C-BE4BFCA097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176" y="2148225"/>
            <a:ext cx="1280775" cy="1280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42A2DC-5F3F-420B-AA46-E4EA43561938}"/>
              </a:ext>
            </a:extLst>
          </p:cNvPr>
          <p:cNvSpPr/>
          <p:nvPr/>
        </p:nvSpPr>
        <p:spPr>
          <a:xfrm>
            <a:off x="1341762" y="991906"/>
            <a:ext cx="9788197" cy="56660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2780C541-CEAE-B5A2-FDCA-525102A59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C60F4A-50BE-461F-5B53-A56E2D610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5056" y="1058735"/>
            <a:ext cx="9660879" cy="55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2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ADE56-B30E-7363-252A-549BBB335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D1C824-17F0-3C47-78D1-C3587B97CD37}"/>
              </a:ext>
            </a:extLst>
          </p:cNvPr>
          <p:cNvSpPr txBox="1"/>
          <p:nvPr/>
        </p:nvSpPr>
        <p:spPr>
          <a:xfrm>
            <a:off x="2738650" y="274363"/>
            <a:ext cx="6714699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 Demo of Our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CBDC24-23FD-28AE-C915-EEFC703D1971}"/>
              </a:ext>
            </a:extLst>
          </p:cNvPr>
          <p:cNvSpPr/>
          <p:nvPr/>
        </p:nvSpPr>
        <p:spPr>
          <a:xfrm>
            <a:off x="1064835" y="1279415"/>
            <a:ext cx="10148057" cy="5142625"/>
          </a:xfrm>
          <a:prstGeom prst="rect">
            <a:avLst/>
          </a:prstGeom>
          <a:gradFill>
            <a:gsLst>
              <a:gs pos="0">
                <a:schemeClr val="bg2">
                  <a:tint val="96000"/>
                  <a:shade val="100000"/>
                  <a:hueMod val="270000"/>
                  <a:satMod val="200000"/>
                  <a:lumMod val="128000"/>
                </a:schemeClr>
              </a:gs>
              <a:gs pos="50000">
                <a:schemeClr val="bg2">
                  <a:shade val="100000"/>
                  <a:hueMod val="100000"/>
                  <a:satMod val="110000"/>
                  <a:lumMod val="130000"/>
                </a:schemeClr>
              </a:gs>
              <a:gs pos="100000">
                <a:schemeClr val="bg2">
                  <a:shade val="78000"/>
                  <a:hueMod val="44000"/>
                  <a:satMod val="200000"/>
                  <a:lumMod val="69000"/>
                </a:schemeClr>
              </a:gs>
            </a:gsLst>
            <a:lin ang="2520000" scaled="0"/>
          </a:gra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D204969B-804C-FA75-10F5-C0732FFE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29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2AA46D-F48C-B187-E4AD-A1C9D9BB7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764C3A-0C03-0E45-C1F5-8999CEB61006}"/>
              </a:ext>
            </a:extLst>
          </p:cNvPr>
          <p:cNvSpPr txBox="1"/>
          <p:nvPr/>
        </p:nvSpPr>
        <p:spPr>
          <a:xfrm>
            <a:off x="1380979" y="339861"/>
            <a:ext cx="10155195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Financing: European Ongoing Space Initiatives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ACF9E-8113-0EE3-9880-16D8BABBE710}"/>
              </a:ext>
            </a:extLst>
          </p:cNvPr>
          <p:cNvSpPr txBox="1"/>
          <p:nvPr/>
        </p:nvSpPr>
        <p:spPr>
          <a:xfrm>
            <a:off x="1769040" y="4034634"/>
            <a:ext cx="303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IMERA (LAUNCH: MID 2026)</a:t>
            </a:r>
          </a:p>
        </p:txBody>
      </p:sp>
      <p:pic>
        <p:nvPicPr>
          <p:cNvPr id="11" name="Picture 10" descr="A blue and white banner with text&#10;&#10;AI-generated content may be incorrect.">
            <a:extLst>
              <a:ext uri="{FF2B5EF4-FFF2-40B4-BE49-F238E27FC236}">
                <a16:creationId xmlns:a16="http://schemas.microsoft.com/office/drawing/2014/main" id="{F685CB54-60AD-B131-34E5-7E187FA4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35" y="1407053"/>
            <a:ext cx="4979180" cy="248959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 descr="A close-up of a globe&#10;&#10;AI-generated content may be incorrect.">
            <a:extLst>
              <a:ext uri="{FF2B5EF4-FFF2-40B4-BE49-F238E27FC236}">
                <a16:creationId xmlns:a16="http://schemas.microsoft.com/office/drawing/2014/main" id="{AF0DF405-B8B6-7D48-7C7B-D9D8CBA4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887" y="1407355"/>
            <a:ext cx="5053392" cy="248928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8FAFBD-2927-31F5-1EF8-F1849D044912}"/>
              </a:ext>
            </a:extLst>
          </p:cNvPr>
          <p:cNvSpPr txBox="1"/>
          <p:nvPr/>
        </p:nvSpPr>
        <p:spPr>
          <a:xfrm>
            <a:off x="7318090" y="4040373"/>
            <a:ext cx="324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IRIS SQUARE (LAUNCH: 2030)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F5CEC489-8C8D-398B-9146-4A952EACE95E}"/>
              </a:ext>
            </a:extLst>
          </p:cNvPr>
          <p:cNvSpPr/>
          <p:nvPr/>
        </p:nvSpPr>
        <p:spPr>
          <a:xfrm>
            <a:off x="5885332" y="4396791"/>
            <a:ext cx="435293" cy="81900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F73828-70F4-FBA3-C099-2CC2671A15A1}"/>
              </a:ext>
            </a:extLst>
          </p:cNvPr>
          <p:cNvSpPr txBox="1"/>
          <p:nvPr/>
        </p:nvSpPr>
        <p:spPr>
          <a:xfrm>
            <a:off x="1711962" y="5346895"/>
            <a:ext cx="4997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</a:rPr>
              <a:t>POTENTIAL FOR 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EUROPEAN FUNDING</a:t>
            </a:r>
          </a:p>
        </p:txBody>
      </p:sp>
      <p:pic>
        <p:nvPicPr>
          <p:cNvPr id="28" name="Picture 27" descr="A bag of money with a euro sign&#10;&#10;AI-generated content may be incorrect.">
            <a:extLst>
              <a:ext uri="{FF2B5EF4-FFF2-40B4-BE49-F238E27FC236}">
                <a16:creationId xmlns:a16="http://schemas.microsoft.com/office/drawing/2014/main" id="{DFC11BC0-0C30-DFFA-96EF-E8E9A5C10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78" y="5158515"/>
            <a:ext cx="966163" cy="1342458"/>
          </a:xfrm>
          <a:prstGeom prst="rect">
            <a:avLst/>
          </a:prstGeom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56873914-FB90-FDB0-9893-C646CA6DF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7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90BC80-954E-F51F-2724-F13E0BE1D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0A3F85-D3A8-356B-01F9-8F994050E65C}"/>
              </a:ext>
            </a:extLst>
          </p:cNvPr>
          <p:cNvSpPr txBox="1"/>
          <p:nvPr/>
        </p:nvSpPr>
        <p:spPr>
          <a:xfrm>
            <a:off x="2738650" y="200791"/>
            <a:ext cx="6714699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Roadmap 2025 - 2030</a:t>
            </a:r>
          </a:p>
        </p:txBody>
      </p:sp>
      <p:pic>
        <p:nvPicPr>
          <p:cNvPr id="8" name="Picture 7" descr="A curved road with white lines&#10;&#10;AI-generated content may be incorrect.">
            <a:extLst>
              <a:ext uri="{FF2B5EF4-FFF2-40B4-BE49-F238E27FC236}">
                <a16:creationId xmlns:a16="http://schemas.microsoft.com/office/drawing/2014/main" id="{1DA320BA-3AD7-7C01-4577-B22539A5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221" y="1503671"/>
            <a:ext cx="7081739" cy="53481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C3E708D-7940-3BFC-65FA-6354334061DC}"/>
              </a:ext>
            </a:extLst>
          </p:cNvPr>
          <p:cNvGrpSpPr/>
          <p:nvPr/>
        </p:nvGrpSpPr>
        <p:grpSpPr>
          <a:xfrm>
            <a:off x="8271485" y="4718750"/>
            <a:ext cx="2142422" cy="2142422"/>
            <a:chOff x="8484938" y="5332389"/>
            <a:chExt cx="1426420" cy="1426420"/>
          </a:xfrm>
        </p:grpSpPr>
        <p:sp>
          <p:nvSpPr>
            <p:cNvPr id="13" name="Connector 12">
              <a:extLst>
                <a:ext uri="{FF2B5EF4-FFF2-40B4-BE49-F238E27FC236}">
                  <a16:creationId xmlns:a16="http://schemas.microsoft.com/office/drawing/2014/main" id="{83118F59-052E-2935-9285-A077301BEADF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  <a:solidFill>
              <a:srgbClr val="FF4B5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04BFB-14A7-74D8-CADD-204A3846C7EE}"/>
                </a:ext>
              </a:extLst>
            </p:cNvPr>
            <p:cNvSpPr txBox="1"/>
            <p:nvPr/>
          </p:nvSpPr>
          <p:spPr>
            <a:xfrm>
              <a:off x="8759795" y="5783799"/>
              <a:ext cx="925542" cy="512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</a:rPr>
                <a:t>2025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4DF4C9-A815-DFBC-EDE1-9BFCE52764E3}"/>
              </a:ext>
            </a:extLst>
          </p:cNvPr>
          <p:cNvGrpSpPr/>
          <p:nvPr/>
        </p:nvGrpSpPr>
        <p:grpSpPr>
          <a:xfrm>
            <a:off x="1747613" y="4533023"/>
            <a:ext cx="1391920" cy="1416250"/>
            <a:chOff x="8484938" y="5332389"/>
            <a:chExt cx="1426420" cy="1426420"/>
          </a:xfrm>
        </p:grpSpPr>
        <p:sp>
          <p:nvSpPr>
            <p:cNvPr id="19" name="Connector 18">
              <a:extLst>
                <a:ext uri="{FF2B5EF4-FFF2-40B4-BE49-F238E27FC236}">
                  <a16:creationId xmlns:a16="http://schemas.microsoft.com/office/drawing/2014/main" id="{E9B00FD5-FC2A-326C-01AF-EF2835FC944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C20317-079D-8669-041B-8D651E504EAA}"/>
                </a:ext>
              </a:extLst>
            </p:cNvPr>
            <p:cNvSpPr txBox="1"/>
            <p:nvPr/>
          </p:nvSpPr>
          <p:spPr>
            <a:xfrm>
              <a:off x="8692213" y="5753211"/>
              <a:ext cx="1067080" cy="576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2026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E4AEAF-3DD2-2795-354D-7B62B9CB5C41}"/>
              </a:ext>
            </a:extLst>
          </p:cNvPr>
          <p:cNvGrpSpPr/>
          <p:nvPr/>
        </p:nvGrpSpPr>
        <p:grpSpPr>
          <a:xfrm>
            <a:off x="3493198" y="2978161"/>
            <a:ext cx="1053270" cy="1053270"/>
            <a:chOff x="8484938" y="5332389"/>
            <a:chExt cx="1426420" cy="1426420"/>
          </a:xfrm>
        </p:grpSpPr>
        <p:sp>
          <p:nvSpPr>
            <p:cNvPr id="25" name="Connector 24">
              <a:extLst>
                <a:ext uri="{FF2B5EF4-FFF2-40B4-BE49-F238E27FC236}">
                  <a16:creationId xmlns:a16="http://schemas.microsoft.com/office/drawing/2014/main" id="{0AAB2E30-E73F-E8D4-1C50-0BAFF00F977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AD36BC-F700-3F35-7329-FA8DD6715674}"/>
                </a:ext>
              </a:extLst>
            </p:cNvPr>
            <p:cNvSpPr txBox="1"/>
            <p:nvPr/>
          </p:nvSpPr>
          <p:spPr>
            <a:xfrm>
              <a:off x="8653501" y="5753210"/>
              <a:ext cx="1144504" cy="625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2027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B61D6F-6C63-4B83-24BF-B4DB9B44340C}"/>
              </a:ext>
            </a:extLst>
          </p:cNvPr>
          <p:cNvGrpSpPr/>
          <p:nvPr/>
        </p:nvGrpSpPr>
        <p:grpSpPr>
          <a:xfrm>
            <a:off x="7783064" y="2833293"/>
            <a:ext cx="861826" cy="861826"/>
            <a:chOff x="8484938" y="5332389"/>
            <a:chExt cx="1426420" cy="1426420"/>
          </a:xfrm>
        </p:grpSpPr>
        <p:sp>
          <p:nvSpPr>
            <p:cNvPr id="29" name="Connector 28">
              <a:extLst>
                <a:ext uri="{FF2B5EF4-FFF2-40B4-BE49-F238E27FC236}">
                  <a16:creationId xmlns:a16="http://schemas.microsoft.com/office/drawing/2014/main" id="{7B202742-B227-9EE2-1DF7-7EE6885A4103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ABA04B-0D7B-5AFA-7B7C-2D65084EBFE7}"/>
                </a:ext>
              </a:extLst>
            </p:cNvPr>
            <p:cNvSpPr txBox="1"/>
            <p:nvPr/>
          </p:nvSpPr>
          <p:spPr>
            <a:xfrm>
              <a:off x="8664347" y="5753212"/>
              <a:ext cx="1122814" cy="611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2028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0329F8-6F20-7FD5-C62D-B340F447AD22}"/>
              </a:ext>
            </a:extLst>
          </p:cNvPr>
          <p:cNvGrpSpPr/>
          <p:nvPr/>
        </p:nvGrpSpPr>
        <p:grpSpPr>
          <a:xfrm>
            <a:off x="5122104" y="2051619"/>
            <a:ext cx="733606" cy="733606"/>
            <a:chOff x="8484938" y="5332389"/>
            <a:chExt cx="1426420" cy="1426420"/>
          </a:xfrm>
        </p:grpSpPr>
        <p:sp>
          <p:nvSpPr>
            <p:cNvPr id="32" name="Connector 31">
              <a:extLst>
                <a:ext uri="{FF2B5EF4-FFF2-40B4-BE49-F238E27FC236}">
                  <a16:creationId xmlns:a16="http://schemas.microsoft.com/office/drawing/2014/main" id="{497E4394-FAD3-0B69-69D8-C97815F008EC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081559-3D12-A8FB-52ED-859BAD7C13E1}"/>
                </a:ext>
              </a:extLst>
            </p:cNvPr>
            <p:cNvSpPr txBox="1"/>
            <p:nvPr/>
          </p:nvSpPr>
          <p:spPr>
            <a:xfrm>
              <a:off x="8622333" y="5753213"/>
              <a:ext cx="1206853" cy="658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2029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CFC6A5-000A-2A89-A835-656641339F03}"/>
              </a:ext>
            </a:extLst>
          </p:cNvPr>
          <p:cNvGrpSpPr/>
          <p:nvPr/>
        </p:nvGrpSpPr>
        <p:grpSpPr>
          <a:xfrm>
            <a:off x="7640319" y="1845532"/>
            <a:ext cx="590521" cy="590521"/>
            <a:chOff x="8484938" y="5332389"/>
            <a:chExt cx="1426420" cy="1426420"/>
          </a:xfrm>
        </p:grpSpPr>
        <p:sp>
          <p:nvSpPr>
            <p:cNvPr id="35" name="Connector 34">
              <a:extLst>
                <a:ext uri="{FF2B5EF4-FFF2-40B4-BE49-F238E27FC236}">
                  <a16:creationId xmlns:a16="http://schemas.microsoft.com/office/drawing/2014/main" id="{BD73FCFD-BB44-3B59-8F9A-97F9A15879A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81C98E-4B6E-BB87-EFD4-489575150769}"/>
                </a:ext>
              </a:extLst>
            </p:cNvPr>
            <p:cNvSpPr txBox="1"/>
            <p:nvPr/>
          </p:nvSpPr>
          <p:spPr>
            <a:xfrm>
              <a:off x="8638749" y="5753213"/>
              <a:ext cx="1174019" cy="631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2030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38" descr="A red and green dots&#10;&#10;AI-generated content may be incorrect.">
            <a:extLst>
              <a:ext uri="{FF2B5EF4-FFF2-40B4-BE49-F238E27FC236}">
                <a16:creationId xmlns:a16="http://schemas.microsoft.com/office/drawing/2014/main" id="{1C5CD1CE-D934-6188-8C20-F92A2188F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5" y="4358770"/>
            <a:ext cx="806071" cy="806071"/>
          </a:xfrm>
          <a:prstGeom prst="rect">
            <a:avLst/>
          </a:prstGeom>
        </p:spPr>
      </p:pic>
      <p:pic>
        <p:nvPicPr>
          <p:cNvPr id="40" name="Picture 39" descr="A close-up of a globe&#10;&#10;AI-generated content may be incorrect.">
            <a:extLst>
              <a:ext uri="{FF2B5EF4-FFF2-40B4-BE49-F238E27FC236}">
                <a16:creationId xmlns:a16="http://schemas.microsoft.com/office/drawing/2014/main" id="{A172E4E5-700A-446A-449D-70E91C8C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193" y="1043286"/>
            <a:ext cx="1856748" cy="914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1" name="Picture 40" descr="A blue flag with yellow stars in the center&#10;&#10;AI-generated content may be incorrect.">
            <a:extLst>
              <a:ext uri="{FF2B5EF4-FFF2-40B4-BE49-F238E27FC236}">
                <a16:creationId xmlns:a16="http://schemas.microsoft.com/office/drawing/2014/main" id="{15F27D62-DB0A-BFD2-B78A-A8DA4FF2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554" y="2852267"/>
            <a:ext cx="1315325" cy="87688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3" name="Picture 42" descr="A map of italy with borders&#10;&#10;AI-generated content may be incorrect.">
            <a:extLst>
              <a:ext uri="{FF2B5EF4-FFF2-40B4-BE49-F238E27FC236}">
                <a16:creationId xmlns:a16="http://schemas.microsoft.com/office/drawing/2014/main" id="{BB1A74E2-7CBC-E3FD-BECB-31095883C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989" y="1648640"/>
            <a:ext cx="1764899" cy="2046479"/>
          </a:xfrm>
          <a:prstGeom prst="rect">
            <a:avLst/>
          </a:prstGeom>
        </p:spPr>
      </p:pic>
      <p:pic>
        <p:nvPicPr>
          <p:cNvPr id="47" name="Picture 46" descr="A planet earth from space&#10;&#10;AI-generated content may be incorrect.">
            <a:extLst>
              <a:ext uri="{FF2B5EF4-FFF2-40B4-BE49-F238E27FC236}">
                <a16:creationId xmlns:a16="http://schemas.microsoft.com/office/drawing/2014/main" id="{7C176ACA-08BC-1405-8D01-49133D546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315" y="997459"/>
            <a:ext cx="1438594" cy="1438594"/>
          </a:xfrm>
          <a:prstGeom prst="rect">
            <a:avLst/>
          </a:prstGeom>
        </p:spPr>
      </p:pic>
      <p:pic>
        <p:nvPicPr>
          <p:cNvPr id="49" name="Picture 48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6464D0F4-E8DE-817E-2ABF-596CD3EF98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0964" y="5933112"/>
            <a:ext cx="2362878" cy="68738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ABE26668-CDF5-1CE1-D060-1FC69EB3F6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4" name="Picture 3" descr="A drone with a camera&#10;&#10;AI-generated content may be incorrect.">
            <a:extLst>
              <a:ext uri="{FF2B5EF4-FFF2-40B4-BE49-F238E27FC236}">
                <a16:creationId xmlns:a16="http://schemas.microsoft.com/office/drawing/2014/main" id="{3B383829-5C2E-0E5E-5662-273CC8697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9186" y="4421947"/>
            <a:ext cx="1584115" cy="8874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3A763FD-2D81-CC08-EF24-ED91B97C80F1}"/>
              </a:ext>
            </a:extLst>
          </p:cNvPr>
          <p:cNvGrpSpPr/>
          <p:nvPr/>
        </p:nvGrpSpPr>
        <p:grpSpPr>
          <a:xfrm>
            <a:off x="4581124" y="4669549"/>
            <a:ext cx="1901849" cy="990583"/>
            <a:chOff x="3911600" y="4533023"/>
            <a:chExt cx="1901849" cy="99058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E15FD96-A922-125C-B3BD-3FC7581FDF42}"/>
                </a:ext>
              </a:extLst>
            </p:cNvPr>
            <p:cNvSpPr/>
            <p:nvPr/>
          </p:nvSpPr>
          <p:spPr>
            <a:xfrm>
              <a:off x="3911600" y="4533023"/>
              <a:ext cx="1901849" cy="99058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49F425E-C26F-D4F0-F8EC-AA728B485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0216" y="4573539"/>
              <a:ext cx="1709469" cy="867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68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ABC5F-EEAC-4013-18DB-A5CFAA7C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D14290-9134-548C-58D9-752144889C4A}"/>
              </a:ext>
            </a:extLst>
          </p:cNvPr>
          <p:cNvSpPr txBox="1"/>
          <p:nvPr/>
        </p:nvSpPr>
        <p:spPr>
          <a:xfrm>
            <a:off x="2738650" y="200791"/>
            <a:ext cx="6714699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Team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D10546-5CDE-17E2-B71B-63D19AFD6E8E}"/>
              </a:ext>
            </a:extLst>
          </p:cNvPr>
          <p:cNvSpPr/>
          <p:nvPr/>
        </p:nvSpPr>
        <p:spPr>
          <a:xfrm>
            <a:off x="1125780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822F7-33C6-FCFD-B88B-8029826463B5}"/>
              </a:ext>
            </a:extLst>
          </p:cNvPr>
          <p:cNvSpPr txBox="1"/>
          <p:nvPr/>
        </p:nvSpPr>
        <p:spPr>
          <a:xfrm>
            <a:off x="1142203" y="3011504"/>
            <a:ext cx="183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ALESSIO PRATO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48DBC-3FAA-8C8E-DDB8-34C3BB27F512}"/>
              </a:ext>
            </a:extLst>
          </p:cNvPr>
          <p:cNvSpPr txBox="1"/>
          <p:nvPr/>
        </p:nvSpPr>
        <p:spPr>
          <a:xfrm>
            <a:off x="807379" y="3386458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UNIBO Motorsport Team Member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D922C2-0668-5723-84D3-0471F59F95F1}"/>
              </a:ext>
            </a:extLst>
          </p:cNvPr>
          <p:cNvSpPr/>
          <p:nvPr/>
        </p:nvSpPr>
        <p:spPr>
          <a:xfrm>
            <a:off x="5126871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26E7C-5686-FE9B-E50C-71D56C64FCCD}"/>
              </a:ext>
            </a:extLst>
          </p:cNvPr>
          <p:cNvSpPr txBox="1"/>
          <p:nvPr/>
        </p:nvSpPr>
        <p:spPr>
          <a:xfrm>
            <a:off x="4564583" y="3011504"/>
            <a:ext cx="299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ALESSANDRO MARCELLINI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0C25B-E253-82F3-10E4-1870F3A38909}"/>
              </a:ext>
            </a:extLst>
          </p:cNvPr>
          <p:cNvSpPr txBox="1"/>
          <p:nvPr/>
        </p:nvSpPr>
        <p:spPr>
          <a:xfrm>
            <a:off x="4614486" y="3386458"/>
            <a:ext cx="2913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B.Eng. student in Computer Engineering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UNIBO Motorsport Team Member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BE9ED7-6F8C-0404-759C-7D3742EA40B0}"/>
              </a:ext>
            </a:extLst>
          </p:cNvPr>
          <p:cNvSpPr/>
          <p:nvPr/>
        </p:nvSpPr>
        <p:spPr>
          <a:xfrm>
            <a:off x="9363028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772B21-F802-5A77-CFC1-DC0DC9A4009B}"/>
              </a:ext>
            </a:extLst>
          </p:cNvPr>
          <p:cNvSpPr txBox="1"/>
          <p:nvPr/>
        </p:nvSpPr>
        <p:spPr>
          <a:xfrm>
            <a:off x="9053461" y="3029028"/>
            <a:ext cx="249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ALESSIO GANZAROLLI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667AA6-B3A6-419A-36A2-AC98561A1132}"/>
              </a:ext>
            </a:extLst>
          </p:cNvPr>
          <p:cNvSpPr txBox="1"/>
          <p:nvPr/>
        </p:nvSpPr>
        <p:spPr>
          <a:xfrm>
            <a:off x="9053461" y="3400990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Full-Stack Web Developer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DE9A05F-74E1-892E-A844-D72B69A95E26}"/>
              </a:ext>
            </a:extLst>
          </p:cNvPr>
          <p:cNvSpPr/>
          <p:nvPr/>
        </p:nvSpPr>
        <p:spPr>
          <a:xfrm>
            <a:off x="2909801" y="392397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061A47-893D-0225-75CC-E558F77647CD}"/>
              </a:ext>
            </a:extLst>
          </p:cNvPr>
          <p:cNvSpPr txBox="1"/>
          <p:nvPr/>
        </p:nvSpPr>
        <p:spPr>
          <a:xfrm>
            <a:off x="2366202" y="5829517"/>
            <a:ext cx="295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NICOLA RICCI MACCARINI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26010B-9B37-E6A1-899B-C5CB0BAD5585}"/>
              </a:ext>
            </a:extLst>
          </p:cNvPr>
          <p:cNvSpPr txBox="1"/>
          <p:nvPr/>
        </p:nvSpPr>
        <p:spPr>
          <a:xfrm>
            <a:off x="2591401" y="6201521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AI/ML Enthusiast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BD26CF0-9352-FEAF-323C-C21015EC2FBC}"/>
              </a:ext>
            </a:extLst>
          </p:cNvPr>
          <p:cNvSpPr/>
          <p:nvPr/>
        </p:nvSpPr>
        <p:spPr>
          <a:xfrm>
            <a:off x="7225488" y="392397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8AF7A-0A99-BB6E-6096-926FB6D342AD}"/>
              </a:ext>
            </a:extLst>
          </p:cNvPr>
          <p:cNvSpPr txBox="1"/>
          <p:nvPr/>
        </p:nvSpPr>
        <p:spPr>
          <a:xfrm>
            <a:off x="7099180" y="5829517"/>
            <a:ext cx="212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LEONARDO PINNA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96FBCD-E801-5819-D109-69460F9F05A8}"/>
              </a:ext>
            </a:extLst>
          </p:cNvPr>
          <p:cNvSpPr txBox="1"/>
          <p:nvPr/>
        </p:nvSpPr>
        <p:spPr>
          <a:xfrm>
            <a:off x="6898739" y="6195544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YouTube Content Creator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B.Sc. student in Computer Science</a:t>
            </a:r>
          </a:p>
        </p:txBody>
      </p:sp>
      <p:pic>
        <p:nvPicPr>
          <p:cNvPr id="8" name="Picture 7" descr="A person wearing glasses&#10;&#10;AI-generated content may be incorrect.">
            <a:extLst>
              <a:ext uri="{FF2B5EF4-FFF2-40B4-BE49-F238E27FC236}">
                <a16:creationId xmlns:a16="http://schemas.microsoft.com/office/drawing/2014/main" id="{7D7E1B7E-FF48-6480-27C2-9F255EB7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511" y="1147063"/>
            <a:ext cx="1802878" cy="1802878"/>
          </a:xfrm>
          <a:prstGeom prst="rect">
            <a:avLst/>
          </a:prstGeom>
        </p:spPr>
      </p:pic>
      <p:pic>
        <p:nvPicPr>
          <p:cNvPr id="11" name="Picture 10" descr="A person with curly hair wearing a blue lanyard&#10;&#10;AI-generated content may be incorrect.">
            <a:extLst>
              <a:ext uri="{FF2B5EF4-FFF2-40B4-BE49-F238E27FC236}">
                <a16:creationId xmlns:a16="http://schemas.microsoft.com/office/drawing/2014/main" id="{B255791D-816C-513F-91CB-491FB07B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91" y="1136757"/>
            <a:ext cx="1806586" cy="1806586"/>
          </a:xfrm>
          <a:prstGeom prst="rect">
            <a:avLst/>
          </a:prstGeom>
        </p:spPr>
      </p:pic>
      <p:pic>
        <p:nvPicPr>
          <p:cNvPr id="13" name="Picture 12" descr="A person wearing glasses&#10;&#10;AI-generated content may be incorrect.">
            <a:extLst>
              <a:ext uri="{FF2B5EF4-FFF2-40B4-BE49-F238E27FC236}">
                <a16:creationId xmlns:a16="http://schemas.microsoft.com/office/drawing/2014/main" id="{27353928-2CA3-F6B9-53B3-8EB2C2BB3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418" y="3957250"/>
            <a:ext cx="1813251" cy="1813251"/>
          </a:xfrm>
          <a:prstGeom prst="rect">
            <a:avLst/>
          </a:prstGeom>
        </p:spPr>
      </p:pic>
      <p:pic>
        <p:nvPicPr>
          <p:cNvPr id="14" name="Picture 13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E578510F-AB36-F222-FAA9-4A309DFDC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19" name="Picture 18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AE270637-BE0A-93AC-B721-D906C11E5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332" y="4025257"/>
            <a:ext cx="1746728" cy="1746728"/>
          </a:xfrm>
          <a:prstGeom prst="rect">
            <a:avLst/>
          </a:prstGeom>
        </p:spPr>
      </p:pic>
      <p:pic>
        <p:nvPicPr>
          <p:cNvPr id="21" name="Picture 20" descr="A person with curly hair&#10;&#10;AI-generated content may be incorrect.">
            <a:extLst>
              <a:ext uri="{FF2B5EF4-FFF2-40B4-BE49-F238E27FC236}">
                <a16:creationId xmlns:a16="http://schemas.microsoft.com/office/drawing/2014/main" id="{BB509CAD-5363-05D7-E72B-0CDB31388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116" y="1147062"/>
            <a:ext cx="1802937" cy="18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ED7D4E-8E65-63CB-66FE-33083EA0E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305211-A848-F060-5532-177458BEF246}"/>
              </a:ext>
            </a:extLst>
          </p:cNvPr>
          <p:cNvSpPr txBox="1"/>
          <p:nvPr/>
        </p:nvSpPr>
        <p:spPr>
          <a:xfrm>
            <a:off x="1498113" y="3513666"/>
            <a:ext cx="9195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THANK YOU FOR YOUR ATTENTION!</a:t>
            </a:r>
          </a:p>
        </p:txBody>
      </p:sp>
      <p:pic>
        <p:nvPicPr>
          <p:cNvPr id="14" name="Picture 13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7851FE8F-A65F-774C-071E-ECB2F95A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00" y="1263089"/>
            <a:ext cx="1579799" cy="16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7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eather&#10;&#10;AI-generated content may be incorrect.">
            <a:extLst>
              <a:ext uri="{FF2B5EF4-FFF2-40B4-BE49-F238E27FC236}">
                <a16:creationId xmlns:a16="http://schemas.microsoft.com/office/drawing/2014/main" id="{E1672002-F87E-8E97-9E26-39ABE9AE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39" y="1407282"/>
            <a:ext cx="4789827" cy="4358742"/>
          </a:xfrm>
          <a:prstGeom prst="rect">
            <a:avLst/>
          </a:prstGeom>
        </p:spPr>
      </p:pic>
      <p:pic>
        <p:nvPicPr>
          <p:cNvPr id="9" name="Picture 8" descr="A group of people on a boat&#10;&#10;AI-generated content may be incorrect.">
            <a:extLst>
              <a:ext uri="{FF2B5EF4-FFF2-40B4-BE49-F238E27FC236}">
                <a16:creationId xmlns:a16="http://schemas.microsoft.com/office/drawing/2014/main" id="{82DD502F-DE2A-B1D5-5235-DCFBF2D38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674" y="1858711"/>
            <a:ext cx="4799456" cy="3203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B2C30F-2185-F9D2-AD87-5FDA52608A4C}"/>
              </a:ext>
            </a:extLst>
          </p:cNvPr>
          <p:cNvSpPr txBox="1"/>
          <p:nvPr/>
        </p:nvSpPr>
        <p:spPr>
          <a:xfrm>
            <a:off x="1429407" y="268408"/>
            <a:ext cx="10310647" cy="6880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Goal: Improve humanitarian emergencies prediction</a:t>
            </a:r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6528ADA9-46E0-6438-E889-38006183D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8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378CDD-3E64-2E92-F3BF-2A0A6090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F7085B-1699-9650-6BFA-EFEAF5DFEB18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Analysis and Opportunity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of the number of people in the age of the population&#10;&#10;AI-generated content may be incorrect.">
            <a:extLst>
              <a:ext uri="{FF2B5EF4-FFF2-40B4-BE49-F238E27FC236}">
                <a16:creationId xmlns:a16="http://schemas.microsoft.com/office/drawing/2014/main" id="{21EF405A-8A24-8615-A3A5-04A69CED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9" y="1767840"/>
            <a:ext cx="5555918" cy="3186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B9495-94C4-C507-EFE0-9B31363ED174}"/>
              </a:ext>
            </a:extLst>
          </p:cNvPr>
          <p:cNvSpPr txBox="1"/>
          <p:nvPr/>
        </p:nvSpPr>
        <p:spPr>
          <a:xfrm>
            <a:off x="317670" y="5018273"/>
            <a:ext cx="537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AGING POPULATION | +2.2 YEARS 2014-2024</a:t>
            </a:r>
          </a:p>
        </p:txBody>
      </p:sp>
      <p:pic>
        <p:nvPicPr>
          <p:cNvPr id="10" name="Picture 9" descr="A screenshot of a map&#10;&#10;AI-generated content may be incorrect.">
            <a:extLst>
              <a:ext uri="{FF2B5EF4-FFF2-40B4-BE49-F238E27FC236}">
                <a16:creationId xmlns:a16="http://schemas.microsoft.com/office/drawing/2014/main" id="{2F6E108A-DAFE-3C1A-3C7E-9B091ACE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8942"/>
            <a:ext cx="5766123" cy="3793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0D4D91-7CBC-56E0-B316-925CD1591279}"/>
              </a:ext>
            </a:extLst>
          </p:cNvPr>
          <p:cNvSpPr txBox="1"/>
          <p:nvPr/>
        </p:nvSpPr>
        <p:spPr>
          <a:xfrm>
            <a:off x="6069629" y="5276136"/>
            <a:ext cx="581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RISING TEMPERATURES | 1-2°C BY 2050 </a:t>
            </a:r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949053B4-3A73-E748-A201-B4B3490D9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A8E9F-6484-8FF7-A824-396728B07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amedics helping a person on a motorcycle&#10;&#10;AI-generated content may be incorrect.">
            <a:extLst>
              <a:ext uri="{FF2B5EF4-FFF2-40B4-BE49-F238E27FC236}">
                <a16:creationId xmlns:a16="http://schemas.microsoft.com/office/drawing/2014/main" id="{CC3E0493-B49D-2B3D-5177-EDB3E050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89" y="1522666"/>
            <a:ext cx="4759614" cy="3169977"/>
          </a:xfrm>
          <a:prstGeom prst="rect">
            <a:avLst/>
          </a:prstGeom>
        </p:spPr>
      </p:pic>
      <p:pic>
        <p:nvPicPr>
          <p:cNvPr id="6" name="Picture 5" descr="A helicopter flying over a rocky mountain&#10;&#10;AI-generated content may be incorrect.">
            <a:extLst>
              <a:ext uri="{FF2B5EF4-FFF2-40B4-BE49-F238E27FC236}">
                <a16:creationId xmlns:a16="http://schemas.microsoft.com/office/drawing/2014/main" id="{B82657F4-471C-EB95-B915-6C9B7A466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374" y="1521890"/>
            <a:ext cx="4774782" cy="31707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9E8741-A72D-5F9B-2132-685CC1C2B8C8}"/>
              </a:ext>
            </a:extLst>
          </p:cNvPr>
          <p:cNvSpPr txBox="1"/>
          <p:nvPr/>
        </p:nvSpPr>
        <p:spPr>
          <a:xfrm>
            <a:off x="1380942" y="439483"/>
            <a:ext cx="10552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Goal: Reduce Response Time of Rescues and First 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3506B-7C28-0CBD-6EC0-6B5AA13C0EDD}"/>
              </a:ext>
            </a:extLst>
          </p:cNvPr>
          <p:cNvSpPr txBox="1"/>
          <p:nvPr/>
        </p:nvSpPr>
        <p:spPr>
          <a:xfrm>
            <a:off x="819807" y="5478145"/>
            <a:ext cx="10552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SAVE MORE LIVES</a:t>
            </a:r>
          </a:p>
        </p:txBody>
      </p:sp>
      <p:pic>
        <p:nvPicPr>
          <p:cNvPr id="7" name="Picture 6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8BB9656F-47AD-5515-77CA-8F6CF8830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30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B5BDF-5E4B-9B83-CAFF-1DDF3CF9A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CB3DB1-3C5D-D7D8-0215-DBDFBCB1C095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Analysis and Opportunity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696D3-1AA1-5202-4145-96805E756B30}"/>
              </a:ext>
            </a:extLst>
          </p:cNvPr>
          <p:cNvSpPr txBox="1"/>
          <p:nvPr/>
        </p:nvSpPr>
        <p:spPr>
          <a:xfrm>
            <a:off x="3191230" y="6160045"/>
            <a:ext cx="580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CLIMATE EVENTS NUMBER GROWTH | ITALY 1981-2023</a:t>
            </a:r>
          </a:p>
        </p:txBody>
      </p:sp>
      <p:pic>
        <p:nvPicPr>
          <p:cNvPr id="15" name="Picture 14" descr="A chart with many different colored dots&#10;&#10;AI-generated content may be incorrect.">
            <a:extLst>
              <a:ext uri="{FF2B5EF4-FFF2-40B4-BE49-F238E27FC236}">
                <a16:creationId xmlns:a16="http://schemas.microsoft.com/office/drawing/2014/main" id="{12E5D01C-8D6C-2EA8-9049-560D5865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56" y="1063579"/>
            <a:ext cx="8672688" cy="4950976"/>
          </a:xfrm>
          <a:prstGeom prst="rect">
            <a:avLst/>
          </a:prstGeom>
        </p:spPr>
      </p:pic>
      <p:pic>
        <p:nvPicPr>
          <p:cNvPr id="3" name="Picture 2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8CBC4FF1-FE71-B0E5-6DCF-3C5A2C72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1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8D39B-AF25-FC2B-7373-3E7594C4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DE27E-E3F2-1758-CD21-310F0E2D42DE}"/>
              </a:ext>
            </a:extLst>
          </p:cNvPr>
          <p:cNvSpPr txBox="1"/>
          <p:nvPr/>
        </p:nvSpPr>
        <p:spPr>
          <a:xfrm>
            <a:off x="1485322" y="519777"/>
            <a:ext cx="10097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Goal: Improve Climatic Emergencies Organization</a:t>
            </a:r>
          </a:p>
        </p:txBody>
      </p:sp>
      <p:pic>
        <p:nvPicPr>
          <p:cNvPr id="8" name="Picture 7" descr="A tree and a fire&#10;&#10;AI-generated content may be incorrect.">
            <a:extLst>
              <a:ext uri="{FF2B5EF4-FFF2-40B4-BE49-F238E27FC236}">
                <a16:creationId xmlns:a16="http://schemas.microsoft.com/office/drawing/2014/main" id="{BE279825-A3F4-2D2E-A4B6-DDE0258B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22" y="2120582"/>
            <a:ext cx="4652151" cy="2616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8EF2B5-2C37-719F-2E21-E8FA8210CA6B}"/>
              </a:ext>
            </a:extLst>
          </p:cNvPr>
          <p:cNvSpPr txBox="1"/>
          <p:nvPr/>
        </p:nvSpPr>
        <p:spPr>
          <a:xfrm>
            <a:off x="6974313" y="4737417"/>
            <a:ext cx="403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Fire advancement, Summer 2024 - Sardegna, Italy</a:t>
            </a:r>
          </a:p>
        </p:txBody>
      </p:sp>
      <p:pic>
        <p:nvPicPr>
          <p:cNvPr id="16" name="Picture 15" descr="A flooded city with cars and buildings&#10;&#10;AI-generated content may be incorrect.">
            <a:extLst>
              <a:ext uri="{FF2B5EF4-FFF2-40B4-BE49-F238E27FC236}">
                <a16:creationId xmlns:a16="http://schemas.microsoft.com/office/drawing/2014/main" id="{831701C8-6473-6466-B7AE-E7FD0E49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85" y="2000250"/>
            <a:ext cx="5080000" cy="2857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CEE6FA-FB2D-9124-FDED-006C6E933315}"/>
              </a:ext>
            </a:extLst>
          </p:cNvPr>
          <p:cNvSpPr txBox="1"/>
          <p:nvPr/>
        </p:nvSpPr>
        <p:spPr>
          <a:xfrm>
            <a:off x="1485322" y="4857750"/>
            <a:ext cx="404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Romagna flood, May 2023 – Emilia-Romagna, Italy</a:t>
            </a:r>
          </a:p>
        </p:txBody>
      </p:sp>
    </p:spTree>
    <p:extLst>
      <p:ext uri="{BB962C8B-B14F-4D97-AF65-F5344CB8AC3E}">
        <p14:creationId xmlns:p14="http://schemas.microsoft.com/office/powerpoint/2010/main" val="989600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40F6A-EE9E-199B-E4DA-5888A51BE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111551-B58B-8409-3E3E-C6A7B650E259}"/>
              </a:ext>
            </a:extLst>
          </p:cNvPr>
          <p:cNvSpPr txBox="1"/>
          <p:nvPr/>
        </p:nvSpPr>
        <p:spPr>
          <a:xfrm>
            <a:off x="393329" y="1256653"/>
            <a:ext cx="515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~275.000 firefighters' interventions (2.670 per day!)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631C11-51D1-278A-CEE9-4EB18C66220F}"/>
              </a:ext>
            </a:extLst>
          </p:cNvPr>
          <p:cNvSpPr txBox="1"/>
          <p:nvPr/>
        </p:nvSpPr>
        <p:spPr>
          <a:xfrm>
            <a:off x="5157121" y="403443"/>
            <a:ext cx="18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Italy – 2024 Data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A88C73F-500B-C430-78E8-F0324FA47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109119"/>
              </p:ext>
            </p:extLst>
          </p:nvPr>
        </p:nvGraphicFramePr>
        <p:xfrm>
          <a:off x="5791199" y="1016615"/>
          <a:ext cx="6268303" cy="5068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60176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0D603-94DC-28CF-F5AC-215FD320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701317-C35E-8BBE-F2CE-AE0988BF9637}"/>
              </a:ext>
            </a:extLst>
          </p:cNvPr>
          <p:cNvSpPr txBox="1"/>
          <p:nvPr/>
        </p:nvSpPr>
        <p:spPr>
          <a:xfrm>
            <a:off x="2019298" y="1182419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do you do when you are in danger? 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do you do when you see others in danger?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Panic and paralysis?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Call 112 for help? 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if they were late?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if there were no available connections?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if you can’t write your message for help?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2CA03-4094-F3F6-AD6C-5729893D251A}"/>
              </a:ext>
            </a:extLst>
          </p:cNvPr>
          <p:cNvSpPr txBox="1"/>
          <p:nvPr/>
        </p:nvSpPr>
        <p:spPr>
          <a:xfrm>
            <a:off x="5538796" y="53021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DD84E7A-DC15-A9D5-6BE1-499D5E19856B}"/>
              </a:ext>
            </a:extLst>
          </p:cNvPr>
          <p:cNvSpPr/>
          <p:nvPr/>
        </p:nvSpPr>
        <p:spPr>
          <a:xfrm>
            <a:off x="5994399" y="4653280"/>
            <a:ext cx="203200" cy="558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CED38-3923-4F22-8BC3-0392EAD5ACBA}"/>
              </a:ext>
            </a:extLst>
          </p:cNvPr>
          <p:cNvSpPr txBox="1"/>
          <p:nvPr/>
        </p:nvSpPr>
        <p:spPr>
          <a:xfrm>
            <a:off x="5176519" y="5494953"/>
            <a:ext cx="183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Use AIRA!</a:t>
            </a:r>
          </a:p>
        </p:txBody>
      </p:sp>
    </p:spTree>
    <p:extLst>
      <p:ext uri="{BB962C8B-B14F-4D97-AF65-F5344CB8AC3E}">
        <p14:creationId xmlns:p14="http://schemas.microsoft.com/office/powerpoint/2010/main" val="1856179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E354D-F423-CB30-A69A-982ADDEAC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16D1A8-0A3B-004C-8A2A-563BFD4A5231}"/>
              </a:ext>
            </a:extLst>
          </p:cNvPr>
          <p:cNvSpPr txBox="1"/>
          <p:nvPr/>
        </p:nvSpPr>
        <p:spPr>
          <a:xfrm>
            <a:off x="1925741" y="1771780"/>
            <a:ext cx="8330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Geo-localization and satellite data collection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AI-enhanced data analysis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Improved time to response to rescue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SOS management system with112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263B8-106C-9CA9-CCCD-26D154164E52}"/>
              </a:ext>
            </a:extLst>
          </p:cNvPr>
          <p:cNvSpPr txBox="1"/>
          <p:nvPr/>
        </p:nvSpPr>
        <p:spPr>
          <a:xfrm>
            <a:off x="5217725" y="566885"/>
            <a:ext cx="162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AIRA?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6373A599-571E-BFE4-3DA1-CB96D89CCFE3}"/>
              </a:ext>
            </a:extLst>
          </p:cNvPr>
          <p:cNvSpPr/>
          <p:nvPr/>
        </p:nvSpPr>
        <p:spPr>
          <a:xfrm>
            <a:off x="5989601" y="4389120"/>
            <a:ext cx="203200" cy="558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A56C8-0FC7-11B1-A207-3EABD4E92D53}"/>
              </a:ext>
            </a:extLst>
          </p:cNvPr>
          <p:cNvSpPr txBox="1"/>
          <p:nvPr/>
        </p:nvSpPr>
        <p:spPr>
          <a:xfrm>
            <a:off x="4595141" y="5473621"/>
            <a:ext cx="299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ALL IN ONE APP!</a:t>
            </a:r>
          </a:p>
        </p:txBody>
      </p:sp>
    </p:spTree>
    <p:extLst>
      <p:ext uri="{BB962C8B-B14F-4D97-AF65-F5344CB8AC3E}">
        <p14:creationId xmlns:p14="http://schemas.microsoft.com/office/powerpoint/2010/main" val="2164969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2E40B0-8AD2-9EBD-714C-A630C95E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9EAF5C-F5E9-3152-42DE-A8CEBE9FBC1C}"/>
              </a:ext>
            </a:extLst>
          </p:cNvPr>
          <p:cNvSpPr txBox="1"/>
          <p:nvPr/>
        </p:nvSpPr>
        <p:spPr>
          <a:xfrm>
            <a:off x="5048469" y="616188"/>
            <a:ext cx="256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Our Value Proposition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B1812-12EA-1A7F-2F85-70D37B88AFA4}"/>
              </a:ext>
            </a:extLst>
          </p:cNvPr>
          <p:cNvSpPr txBox="1"/>
          <p:nvPr/>
        </p:nvSpPr>
        <p:spPr>
          <a:xfrm>
            <a:off x="2052319" y="2438400"/>
            <a:ext cx="8087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Easy to use </a:t>
            </a:r>
            <a:r>
              <a:rPr lang="en-US" sz="2800" dirty="0">
                <a:solidFill>
                  <a:schemeClr val="bg1"/>
                </a:solidFill>
              </a:rPr>
              <a:t>– One-tap help requests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Efficient</a:t>
            </a:r>
            <a:r>
              <a:rPr lang="en-US" sz="2800" dirty="0">
                <a:solidFill>
                  <a:schemeClr val="bg1"/>
                </a:solidFill>
              </a:rPr>
              <a:t> – Innovative routing algorithms using data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Reliable</a:t>
            </a:r>
            <a:r>
              <a:rPr lang="en-US" sz="2800" dirty="0">
                <a:solidFill>
                  <a:schemeClr val="bg1"/>
                </a:solidFill>
              </a:rPr>
              <a:t> – Data driven decisions</a:t>
            </a:r>
          </a:p>
        </p:txBody>
      </p:sp>
    </p:spTree>
    <p:extLst>
      <p:ext uri="{BB962C8B-B14F-4D97-AF65-F5344CB8AC3E}">
        <p14:creationId xmlns:p14="http://schemas.microsoft.com/office/powerpoint/2010/main" val="3145781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3362F-5DB5-D1DB-E2C1-530C420F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62F298-BF04-3114-B8C9-16DB53B148FA}"/>
              </a:ext>
            </a:extLst>
          </p:cNvPr>
          <p:cNvSpPr txBox="1"/>
          <p:nvPr/>
        </p:nvSpPr>
        <p:spPr>
          <a:xfrm>
            <a:off x="3891280" y="1607066"/>
            <a:ext cx="4409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Gamification (ping </a:t>
            </a:r>
            <a:r>
              <a:rPr lang="en-US" dirty="0" err="1">
                <a:solidFill>
                  <a:schemeClr val="bg1"/>
                </a:solidFill>
              </a:rPr>
              <a:t>ogni</a:t>
            </a:r>
            <a:r>
              <a:rPr lang="en-US" dirty="0">
                <a:solidFill>
                  <a:schemeClr val="bg1"/>
                </a:solidFill>
              </a:rPr>
              <a:t> 3 </a:t>
            </a:r>
            <a:r>
              <a:rPr lang="en-US" dirty="0" err="1">
                <a:solidFill>
                  <a:schemeClr val="bg1"/>
                </a:solidFill>
              </a:rPr>
              <a:t>mesi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numero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vite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salvate</a:t>
            </a:r>
            <a:r>
              <a:rPr lang="en-US" dirty="0">
                <a:solidFill>
                  <a:schemeClr val="bg1"/>
                </a:solidFill>
              </a:rPr>
              <a:t> come </a:t>
            </a:r>
            <a:r>
              <a:rPr lang="en-US" dirty="0" err="1">
                <a:solidFill>
                  <a:schemeClr val="bg1"/>
                </a:solidFill>
              </a:rPr>
              <a:t>gioco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ecc</a:t>
            </a:r>
            <a:r>
              <a:rPr lang="en-US" dirty="0">
                <a:solidFill>
                  <a:schemeClr val="bg1"/>
                </a:solidFill>
              </a:rPr>
              <a:t>..) – Spaced repetition for better use of AIRA features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Battery evaluation to reduce drain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Drone altitude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E2E8F-B5B3-EAC5-C3E4-9A427F608510}"/>
              </a:ext>
            </a:extLst>
          </p:cNvPr>
          <p:cNvSpPr txBox="1"/>
          <p:nvPr/>
        </p:nvSpPr>
        <p:spPr>
          <a:xfrm>
            <a:off x="3537447" y="625178"/>
            <a:ext cx="4839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Future Extra Features to Keep Users Engaged</a:t>
            </a:r>
          </a:p>
        </p:txBody>
      </p:sp>
    </p:spTree>
    <p:extLst>
      <p:ext uri="{BB962C8B-B14F-4D97-AF65-F5344CB8AC3E}">
        <p14:creationId xmlns:p14="http://schemas.microsoft.com/office/powerpoint/2010/main" val="219567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E1DD90-216F-8D4A-0A06-A89EAAA90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365D3F-3C02-2E8F-F0E3-80169A20311B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Solution</a:t>
            </a:r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0F5DB38E-5ED2-D08A-29DB-EDA72709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4" name="Picture 3" descr="A screenshot of a medical device&#10;&#10;AI-generated content may be incorrect.">
            <a:extLst>
              <a:ext uri="{FF2B5EF4-FFF2-40B4-BE49-F238E27FC236}">
                <a16:creationId xmlns:a16="http://schemas.microsoft.com/office/drawing/2014/main" id="{236BDBA9-1B95-00EB-9503-080E0D570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79" y="1397000"/>
            <a:ext cx="2042860" cy="4369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DF343-BA24-B230-0CFC-10673089346D}"/>
              </a:ext>
            </a:extLst>
          </p:cNvPr>
          <p:cNvSpPr txBox="1"/>
          <p:nvPr/>
        </p:nvSpPr>
        <p:spPr>
          <a:xfrm>
            <a:off x="1357269" y="5970889"/>
            <a:ext cx="147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MOBILE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26043-5184-A476-9954-1DEDE82FE9DB}"/>
              </a:ext>
            </a:extLst>
          </p:cNvPr>
          <p:cNvSpPr txBox="1"/>
          <p:nvPr/>
        </p:nvSpPr>
        <p:spPr>
          <a:xfrm>
            <a:off x="6839211" y="5970889"/>
            <a:ext cx="164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ADMIN PANEL</a:t>
            </a:r>
          </a:p>
        </p:txBody>
      </p:sp>
      <p:pic>
        <p:nvPicPr>
          <p:cNvPr id="16" name="Picture 15" descr="A map of a city&#10;&#10;AI-generated content may be incorrect.">
            <a:extLst>
              <a:ext uri="{FF2B5EF4-FFF2-40B4-BE49-F238E27FC236}">
                <a16:creationId xmlns:a16="http://schemas.microsoft.com/office/drawing/2014/main" id="{7382E657-4ED5-0679-8B49-336D906A5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898" y="1397000"/>
            <a:ext cx="7885779" cy="4369755"/>
          </a:xfrm>
          <a:prstGeom prst="rect">
            <a:avLst/>
          </a:prstGeom>
        </p:spPr>
      </p:pic>
      <p:sp>
        <p:nvSpPr>
          <p:cNvPr id="17" name="Plus 16">
            <a:extLst>
              <a:ext uri="{FF2B5EF4-FFF2-40B4-BE49-F238E27FC236}">
                <a16:creationId xmlns:a16="http://schemas.microsoft.com/office/drawing/2014/main" id="{9169DCB4-3001-0AB0-C412-E6325074FD39}"/>
              </a:ext>
            </a:extLst>
          </p:cNvPr>
          <p:cNvSpPr/>
          <p:nvPr/>
        </p:nvSpPr>
        <p:spPr>
          <a:xfrm>
            <a:off x="3240468" y="3255910"/>
            <a:ext cx="679598" cy="650265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8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FF0CA-76B8-2674-5BA5-229544440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22AB63-C2B4-1E41-2927-117C9A1A9B9A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Mobile App:  Ask For Help</a:t>
            </a:r>
          </a:p>
        </p:txBody>
      </p:sp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576461EE-9B77-0758-DB30-C5D0C55B9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4" name="Picture 3" descr="A screenshot of a medical device&#10;&#10;AI-generated content may be incorrect.">
            <a:extLst>
              <a:ext uri="{FF2B5EF4-FFF2-40B4-BE49-F238E27FC236}">
                <a16:creationId xmlns:a16="http://schemas.microsoft.com/office/drawing/2014/main" id="{6AE30DEC-66C2-1208-1328-8F9828822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913" y="1427841"/>
            <a:ext cx="2213638" cy="4735056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5D70BA2B-8C57-1092-ACB8-2A318CB2A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603" y="1403982"/>
            <a:ext cx="2224793" cy="4758915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BDBA705C-A7BD-CF8D-695C-423D6D7F5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448" y="1407444"/>
            <a:ext cx="2232710" cy="4775849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43B0FFC2-F065-4B3D-7DAB-5C416960B864}"/>
              </a:ext>
            </a:extLst>
          </p:cNvPr>
          <p:cNvSpPr/>
          <p:nvPr/>
        </p:nvSpPr>
        <p:spPr>
          <a:xfrm>
            <a:off x="4047067" y="3649133"/>
            <a:ext cx="795866" cy="32173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55AAA87-0248-13D5-7F5E-AE8699CD752C}"/>
              </a:ext>
            </a:extLst>
          </p:cNvPr>
          <p:cNvSpPr/>
          <p:nvPr/>
        </p:nvSpPr>
        <p:spPr>
          <a:xfrm>
            <a:off x="7377989" y="3649133"/>
            <a:ext cx="795866" cy="32173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AAB91-5F50-A508-F73A-2D9F0E6F0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4533684B-A045-2288-7A56-55E26B2F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0DCE47AD-5BF2-3778-D793-A7B253642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089" y="1317777"/>
            <a:ext cx="2302087" cy="4924250"/>
          </a:xfrm>
          <a:prstGeom prst="rect">
            <a:avLst/>
          </a:prstGeom>
        </p:spPr>
      </p:pic>
      <p:pic>
        <p:nvPicPr>
          <p:cNvPr id="10" name="Picture 9" descr="A screenshot of a map&#10;&#10;AI-generated content may be incorrect.">
            <a:extLst>
              <a:ext uri="{FF2B5EF4-FFF2-40B4-BE49-F238E27FC236}">
                <a16:creationId xmlns:a16="http://schemas.microsoft.com/office/drawing/2014/main" id="{5311E695-B16A-9D1F-3235-7E8B6651E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24" y="1317777"/>
            <a:ext cx="2302087" cy="4924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A1DE6E-CBC1-364D-DC50-382CA422D266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Mobile App: Search For Help Nearby</a:t>
            </a:r>
          </a:p>
        </p:txBody>
      </p:sp>
    </p:spTree>
    <p:extLst>
      <p:ext uri="{BB962C8B-B14F-4D97-AF65-F5344CB8AC3E}">
        <p14:creationId xmlns:p14="http://schemas.microsoft.com/office/powerpoint/2010/main" val="211045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5CD04-975F-CD5B-B575-0B0D8EFE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EED62A-FDD2-7FDC-931B-5E3AB7FDCCAB}"/>
              </a:ext>
            </a:extLst>
          </p:cNvPr>
          <p:cNvSpPr txBox="1"/>
          <p:nvPr/>
        </p:nvSpPr>
        <p:spPr>
          <a:xfrm>
            <a:off x="2085742" y="291772"/>
            <a:ext cx="8020516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 Ways to Handle Emergencies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2752EC-5974-EF23-8FFE-F1C0F64670DF}"/>
              </a:ext>
            </a:extLst>
          </p:cNvPr>
          <p:cNvSpPr/>
          <p:nvPr/>
        </p:nvSpPr>
        <p:spPr>
          <a:xfrm>
            <a:off x="810471" y="143108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D7E83-6EF0-904D-4351-88BEA8EA4371}"/>
              </a:ext>
            </a:extLst>
          </p:cNvPr>
          <p:cNvSpPr txBox="1"/>
          <p:nvPr/>
        </p:nvSpPr>
        <p:spPr>
          <a:xfrm>
            <a:off x="1316933" y="3384788"/>
            <a:ext cx="85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VOICE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78030C-DAA3-9545-A341-AB35E20721C5}"/>
              </a:ext>
            </a:extLst>
          </p:cNvPr>
          <p:cNvSpPr/>
          <p:nvPr/>
        </p:nvSpPr>
        <p:spPr>
          <a:xfrm>
            <a:off x="3670738" y="143108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F0DE6-43CE-82B1-72D4-8E7E4248FF92}"/>
              </a:ext>
            </a:extLst>
          </p:cNvPr>
          <p:cNvSpPr txBox="1"/>
          <p:nvPr/>
        </p:nvSpPr>
        <p:spPr>
          <a:xfrm>
            <a:off x="1893901" y="5946510"/>
            <a:ext cx="272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LIVE MEDICAL SUPPORT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09B91E-F413-EE44-4216-634E271F6142}"/>
              </a:ext>
            </a:extLst>
          </p:cNvPr>
          <p:cNvSpPr/>
          <p:nvPr/>
        </p:nvSpPr>
        <p:spPr>
          <a:xfrm>
            <a:off x="8044977" y="397802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3D27A-C18A-F82F-8B15-C3FCD272463A}"/>
              </a:ext>
            </a:extLst>
          </p:cNvPr>
          <p:cNvSpPr/>
          <p:nvPr/>
        </p:nvSpPr>
        <p:spPr>
          <a:xfrm>
            <a:off x="6747648" y="144124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A2262-449E-6722-7E2B-CC58774C193E}"/>
              </a:ext>
            </a:extLst>
          </p:cNvPr>
          <p:cNvSpPr/>
          <p:nvPr/>
        </p:nvSpPr>
        <p:spPr>
          <a:xfrm>
            <a:off x="9618075" y="143108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306433-F3BB-8888-4165-3DB7B0525ADC}"/>
              </a:ext>
            </a:extLst>
          </p:cNvPr>
          <p:cNvSpPr/>
          <p:nvPr/>
        </p:nvSpPr>
        <p:spPr>
          <a:xfrm>
            <a:off x="2324443" y="397802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C890A3-30C4-97A2-5750-71D778457D72}"/>
              </a:ext>
            </a:extLst>
          </p:cNvPr>
          <p:cNvSpPr/>
          <p:nvPr/>
        </p:nvSpPr>
        <p:spPr>
          <a:xfrm>
            <a:off x="5184710" y="397802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white image of a person's face&#10;&#10;AI-generated content may be incorrect.">
            <a:extLst>
              <a:ext uri="{FF2B5EF4-FFF2-40B4-BE49-F238E27FC236}">
                <a16:creationId xmlns:a16="http://schemas.microsoft.com/office/drawing/2014/main" id="{03094F7F-C9E9-3E0C-0624-F4AC440B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" y="1758904"/>
            <a:ext cx="1228282" cy="1228282"/>
          </a:xfrm>
          <a:prstGeom prst="rect">
            <a:avLst/>
          </a:prstGeom>
        </p:spPr>
      </p:pic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73F5F64-7C9C-4213-DCAB-F5A92C40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475" y="1683499"/>
            <a:ext cx="1344926" cy="13449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14E39D-97A1-B6AD-54B7-0E0215188961}"/>
              </a:ext>
            </a:extLst>
          </p:cNvPr>
          <p:cNvSpPr txBox="1"/>
          <p:nvPr/>
        </p:nvSpPr>
        <p:spPr>
          <a:xfrm>
            <a:off x="4260652" y="338478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TEXT</a:t>
            </a:r>
          </a:p>
        </p:txBody>
      </p:sp>
      <p:pic>
        <p:nvPicPr>
          <p:cNvPr id="41" name="Picture 40" descr="A blue circle with yellow stars and numbers&#10;&#10;AI-generated content may be incorrect.">
            <a:extLst>
              <a:ext uri="{FF2B5EF4-FFF2-40B4-BE49-F238E27FC236}">
                <a16:creationId xmlns:a16="http://schemas.microsoft.com/office/drawing/2014/main" id="{2B63537A-5DC1-FB89-C5F8-6890697ED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517" y="1435516"/>
            <a:ext cx="1877772" cy="187777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016C99-3304-8A0C-C4B5-1D4C83F1547B}"/>
              </a:ext>
            </a:extLst>
          </p:cNvPr>
          <p:cNvSpPr txBox="1"/>
          <p:nvPr/>
        </p:nvSpPr>
        <p:spPr>
          <a:xfrm>
            <a:off x="6291576" y="3384788"/>
            <a:ext cx="27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SATELLITE CONNECTION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48F0D-6DD9-9FE6-E7D7-D641661FC794}"/>
              </a:ext>
            </a:extLst>
          </p:cNvPr>
          <p:cNvSpPr txBox="1"/>
          <p:nvPr/>
        </p:nvSpPr>
        <p:spPr>
          <a:xfrm>
            <a:off x="9783195" y="338478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112 NUMBER</a:t>
            </a:r>
          </a:p>
        </p:txBody>
      </p:sp>
      <p:pic>
        <p:nvPicPr>
          <p:cNvPr id="45" name="Picture 44" descr="A black and white icon of a doctor&#10;&#10;AI-generated content may be incorrect.">
            <a:extLst>
              <a:ext uri="{FF2B5EF4-FFF2-40B4-BE49-F238E27FC236}">
                <a16:creationId xmlns:a16="http://schemas.microsoft.com/office/drawing/2014/main" id="{43C32B5C-A899-883E-AE7E-C855ED2202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917"/>
          <a:stretch>
            <a:fillRect/>
          </a:stretch>
        </p:blipFill>
        <p:spPr>
          <a:xfrm>
            <a:off x="2608867" y="4279393"/>
            <a:ext cx="1291325" cy="1270279"/>
          </a:xfrm>
          <a:prstGeom prst="rect">
            <a:avLst/>
          </a:prstGeom>
        </p:spPr>
      </p:pic>
      <p:pic>
        <p:nvPicPr>
          <p:cNvPr id="47" name="Picture 4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85F97DA-752A-C6BD-96D9-8FDBD48FA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883" y="4245060"/>
            <a:ext cx="1335368" cy="13353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10268D2-5591-9D5F-2B1F-76A15CC60E02}"/>
              </a:ext>
            </a:extLst>
          </p:cNvPr>
          <p:cNvSpPr txBox="1"/>
          <p:nvPr/>
        </p:nvSpPr>
        <p:spPr>
          <a:xfrm>
            <a:off x="4825688" y="5946510"/>
            <a:ext cx="254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PERSONAL CONTACTS</a:t>
            </a:r>
          </a:p>
        </p:txBody>
      </p:sp>
      <p:pic>
        <p:nvPicPr>
          <p:cNvPr id="49" name="Picture 48" descr="A hand cursor on a phone&#10;&#10;AI-generated content may be incorrect.">
            <a:extLst>
              <a:ext uri="{FF2B5EF4-FFF2-40B4-BE49-F238E27FC236}">
                <a16:creationId xmlns:a16="http://schemas.microsoft.com/office/drawing/2014/main" id="{F0C6E5E7-42CF-286E-DAAF-0F38E0B78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81814">
            <a:off x="8372277" y="4306432"/>
            <a:ext cx="1233080" cy="12330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00E8214-1A02-874C-6FFE-A3AD3416B699}"/>
              </a:ext>
            </a:extLst>
          </p:cNvPr>
          <p:cNvSpPr txBox="1"/>
          <p:nvPr/>
        </p:nvSpPr>
        <p:spPr>
          <a:xfrm>
            <a:off x="8083440" y="594651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IN-APP GUIDES</a:t>
            </a:r>
          </a:p>
        </p:txBody>
      </p:sp>
      <p:pic>
        <p:nvPicPr>
          <p:cNvPr id="53" name="Picture 52" descr="A black satellite icon&#10;&#10;AI-generated content may be incorrect.">
            <a:extLst>
              <a:ext uri="{FF2B5EF4-FFF2-40B4-BE49-F238E27FC236}">
                <a16:creationId xmlns:a16="http://schemas.microsoft.com/office/drawing/2014/main" id="{BD425931-4D21-5823-E64D-A52F84DC5CD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2945" t="9755" r="22782" b="10797"/>
          <a:stretch>
            <a:fillRect/>
          </a:stretch>
        </p:blipFill>
        <p:spPr>
          <a:xfrm>
            <a:off x="7023669" y="1734298"/>
            <a:ext cx="1317975" cy="1283989"/>
          </a:xfrm>
          <a:prstGeom prst="rect">
            <a:avLst/>
          </a:prstGeom>
        </p:spPr>
      </p:pic>
      <p:pic>
        <p:nvPicPr>
          <p:cNvPr id="4" name="Picture 3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AE6E4AAB-6F0B-3D10-DBFD-9BC2566DAA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9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8F7CD-E042-00A5-891F-F46306BA1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E0133F-B255-17A3-2979-DBA8F3202A3B}"/>
              </a:ext>
            </a:extLst>
          </p:cNvPr>
          <p:cNvSpPr txBox="1"/>
          <p:nvPr/>
        </p:nvSpPr>
        <p:spPr>
          <a:xfrm>
            <a:off x="2151645" y="33196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Analysis: Current Data and Projections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of the number of people in the age of the population&#10;&#10;AI-generated content may be incorrect.">
            <a:extLst>
              <a:ext uri="{FF2B5EF4-FFF2-40B4-BE49-F238E27FC236}">
                <a16:creationId xmlns:a16="http://schemas.microsoft.com/office/drawing/2014/main" id="{6C2E01E3-2AD9-943F-10C9-49FF4DE0F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9" y="1824992"/>
            <a:ext cx="5555918" cy="3186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143E08-C435-A3DA-B6A3-84AB543E8A29}"/>
              </a:ext>
            </a:extLst>
          </p:cNvPr>
          <p:cNvSpPr txBox="1"/>
          <p:nvPr/>
        </p:nvSpPr>
        <p:spPr>
          <a:xfrm>
            <a:off x="317670" y="5075425"/>
            <a:ext cx="537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AGING POPULATION | +2.2 YEARS 2014-2024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126AE-0FB0-7AA5-F0B2-2757B7D2F305}"/>
              </a:ext>
            </a:extLst>
          </p:cNvPr>
          <p:cNvSpPr txBox="1"/>
          <p:nvPr/>
        </p:nvSpPr>
        <p:spPr>
          <a:xfrm>
            <a:off x="5926219" y="5191048"/>
            <a:ext cx="610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CLIMATE EVENTS NUMBER GROWTH | ITALY 1981-2023</a:t>
            </a:r>
          </a:p>
        </p:txBody>
      </p:sp>
      <p:pic>
        <p:nvPicPr>
          <p:cNvPr id="2" name="Picture 1" descr="A chart with many different colored dots&#10;&#10;AI-generated content may be incorrect.">
            <a:extLst>
              <a:ext uri="{FF2B5EF4-FFF2-40B4-BE49-F238E27FC236}">
                <a16:creationId xmlns:a16="http://schemas.microsoft.com/office/drawing/2014/main" id="{53BABD82-42A1-EE15-E986-EEE93FAED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877" y="1717128"/>
            <a:ext cx="5959255" cy="3401959"/>
          </a:xfrm>
          <a:prstGeom prst="rect">
            <a:avLst/>
          </a:prstGeom>
        </p:spPr>
      </p:pic>
      <p:pic>
        <p:nvPicPr>
          <p:cNvPr id="4" name="Picture 3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3E76FCC1-54B0-F166-0B23-7F0DB5EF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93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4DC28-3964-E1D6-1E0E-81DE90CA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022DFD-D104-D80E-7123-0291E3017B21}"/>
              </a:ext>
            </a:extLst>
          </p:cNvPr>
          <p:cNvSpPr txBox="1"/>
          <p:nvPr/>
        </p:nvSpPr>
        <p:spPr>
          <a:xfrm>
            <a:off x="2151645" y="241479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Emergency Market Size: Opportunity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62D90-3546-7EF2-013A-F386E7B41501}"/>
              </a:ext>
            </a:extLst>
          </p:cNvPr>
          <p:cNvSpPr txBox="1"/>
          <p:nvPr/>
        </p:nvSpPr>
        <p:spPr>
          <a:xfrm>
            <a:off x="6376920" y="2464216"/>
            <a:ext cx="5620349" cy="192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chemeClr val="bg1"/>
                </a:solidFill>
              </a:rPr>
              <a:t>200+ Billion $ Market by 2034</a:t>
            </a: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chemeClr val="bg1"/>
                </a:solidFill>
              </a:rPr>
              <a:t>+85% Growth in 10 Years</a:t>
            </a:r>
          </a:p>
        </p:txBody>
      </p:sp>
      <p:pic>
        <p:nvPicPr>
          <p:cNvPr id="3" name="Picture 2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F39DB0E0-5D04-C1F6-98CF-776B301E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6" y="1902670"/>
            <a:ext cx="5979728" cy="3363597"/>
          </a:xfrm>
          <a:prstGeom prst="rect">
            <a:avLst/>
          </a:prstGeom>
        </p:spPr>
      </p:pic>
      <p:pic>
        <p:nvPicPr>
          <p:cNvPr id="2" name="Picture 1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6C8590A6-05F0-750E-64FB-7991B545A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8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3B8E9-0F09-9C2F-7F49-13A2158C9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DF0800-A241-BCE2-95D0-86C4DC035430}"/>
              </a:ext>
            </a:extLst>
          </p:cNvPr>
          <p:cNvSpPr txBox="1"/>
          <p:nvPr/>
        </p:nvSpPr>
        <p:spPr>
          <a:xfrm>
            <a:off x="1953075" y="275271"/>
            <a:ext cx="8750035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Existing Localization and Information Apps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6324867-027D-A4CA-6D79-35B97FCB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29" b="9798"/>
          <a:stretch>
            <a:fillRect/>
          </a:stretch>
        </p:blipFill>
        <p:spPr>
          <a:xfrm>
            <a:off x="1730790" y="1431541"/>
            <a:ext cx="2178279" cy="3798168"/>
          </a:xfrm>
          <a:prstGeom prst="rect">
            <a:avLst/>
          </a:prstGeom>
        </p:spPr>
      </p:pic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0BB1FFB2-D348-A330-B49D-A87DF96EED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56" b="9572"/>
          <a:stretch>
            <a:fillRect/>
          </a:stretch>
        </p:blipFill>
        <p:spPr>
          <a:xfrm>
            <a:off x="8282930" y="1431542"/>
            <a:ext cx="2204861" cy="3844518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87E87B38-5A93-659D-0D78-50E13D938F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089" b="9356"/>
          <a:stretch>
            <a:fillRect/>
          </a:stretch>
        </p:blipFill>
        <p:spPr>
          <a:xfrm>
            <a:off x="5006860" y="1431541"/>
            <a:ext cx="2178279" cy="3844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25338-209D-FDB3-BFD2-6A50D0942875}"/>
              </a:ext>
            </a:extLst>
          </p:cNvPr>
          <p:cNvSpPr txBox="1"/>
          <p:nvPr/>
        </p:nvSpPr>
        <p:spPr>
          <a:xfrm>
            <a:off x="2148117" y="5672288"/>
            <a:ext cx="789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MARKET SHARE OPPORTUNITY</a:t>
            </a:r>
          </a:p>
        </p:txBody>
      </p:sp>
      <p:pic>
        <p:nvPicPr>
          <p:cNvPr id="8" name="Picture 7" descr="A white cross with a circle around it&#10;&#10;AI-generated content may be incorrect.">
            <a:extLst>
              <a:ext uri="{FF2B5EF4-FFF2-40B4-BE49-F238E27FC236}">
                <a16:creationId xmlns:a16="http://schemas.microsoft.com/office/drawing/2014/main" id="{934ACA15-AE3C-BB7A-C716-CBA32300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45" y="122305"/>
            <a:ext cx="1076800" cy="1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2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1261</TotalTime>
  <Words>476</Words>
  <Application>Microsoft Macintosh PowerPoint</Application>
  <PresentationFormat>Widescreen</PresentationFormat>
  <Paragraphs>101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Pinna</dc:creator>
  <cp:lastModifiedBy>Leonardo Pinna</cp:lastModifiedBy>
  <cp:revision>16</cp:revision>
  <dcterms:created xsi:type="dcterms:W3CDTF">2025-05-17T13:25:24Z</dcterms:created>
  <dcterms:modified xsi:type="dcterms:W3CDTF">2025-05-18T11:07:39Z</dcterms:modified>
</cp:coreProperties>
</file>